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7" r:id="rId4"/>
    <p:sldId id="258" r:id="rId5"/>
    <p:sldId id="259" r:id="rId6"/>
    <p:sldId id="269" r:id="rId7"/>
    <p:sldId id="260" r:id="rId8"/>
    <p:sldId id="270" r:id="rId9"/>
    <p:sldId id="261" r:id="rId10"/>
    <p:sldId id="271" r:id="rId11"/>
    <p:sldId id="262" r:id="rId12"/>
    <p:sldId id="272" r:id="rId13"/>
    <p:sldId id="263" r:id="rId14"/>
    <p:sldId id="264" r:id="rId15"/>
    <p:sldId id="265" r:id="rId16"/>
    <p:sldId id="266" r:id="rId17"/>
    <p:sldId id="267" r:id="rId18"/>
    <p:sldId id="268" r:id="rId19"/>
    <p:sldId id="273" r:id="rId20"/>
    <p:sldId id="274" r:id="rId21"/>
    <p:sldId id="275" r:id="rId22"/>
    <p:sldId id="276"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46" d="100"/>
          <a:sy n="46" d="100"/>
        </p:scale>
        <p:origin x="54" y="10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3/16/2021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3/16/2021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3/16/2021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3/16/2021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3/16/2021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3/16/2021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3/16/2021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3/16/2021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3/16/2021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3/16/2021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3/16/2021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3/16/2021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3/16/2021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3/16/2021</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3/16/2021</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3/16/2021</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3/16/2021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3/16/2021</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Times New Roman" panose="02020603050405020304" pitchFamily="18" charset="0"/>
                <a:cs typeface="Times New Roman" panose="02020603050405020304" pitchFamily="18" charset="0"/>
              </a:rPr>
              <a:t>FREEDOM OF SPEECH- SCHOOL EMPLOYEE</a:t>
            </a:r>
            <a:endParaRPr lang="en-US"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lstStyle/>
          <a:p>
            <a:r>
              <a:rPr lang="en-US" dirty="0" smtClean="0"/>
              <a:t>STUDENT’S Name</a:t>
            </a:r>
          </a:p>
          <a:p>
            <a:r>
              <a:rPr lang="en-US" dirty="0" smtClean="0"/>
              <a:t>Institutional Affiliation</a:t>
            </a:r>
            <a:endParaRPr lang="en-US" dirty="0"/>
          </a:p>
        </p:txBody>
      </p:sp>
    </p:spTree>
    <p:extLst>
      <p:ext uri="{BB962C8B-B14F-4D97-AF65-F5344CB8AC3E}">
        <p14:creationId xmlns:p14="http://schemas.microsoft.com/office/powerpoint/2010/main" val="12404052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Cont’d</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a:cs typeface="Times New Roman" panose="02020603050405020304" pitchFamily="18" charset="0"/>
              </a:rPr>
              <a:t>For example a teacher who has been dismissed may challenge the school board through writing </a:t>
            </a:r>
            <a:r>
              <a:rPr lang="en-US" dirty="0" smtClean="0">
                <a:cs typeface="Times New Roman" panose="02020603050405020304" pitchFamily="18" charset="0"/>
              </a:rPr>
              <a:t>to denounce the school’s board decision.</a:t>
            </a:r>
            <a:endParaRPr lang="en-US" dirty="0">
              <a:cs typeface="Times New Roman" panose="02020603050405020304" pitchFamily="18" charset="0"/>
            </a:endParaRPr>
          </a:p>
          <a:p>
            <a:endParaRPr lang="en-US" dirty="0"/>
          </a:p>
        </p:txBody>
      </p:sp>
    </p:spTree>
    <p:extLst>
      <p:ext uri="{BB962C8B-B14F-4D97-AF65-F5344CB8AC3E}">
        <p14:creationId xmlns:p14="http://schemas.microsoft.com/office/powerpoint/2010/main" val="33632974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Workplace Wrangles</a:t>
            </a:r>
            <a:endParaRPr lang="en-US" dirty="0"/>
          </a:p>
        </p:txBody>
      </p:sp>
      <p:sp>
        <p:nvSpPr>
          <p:cNvPr id="3" name="Content Placeholder 2"/>
          <p:cNvSpPr>
            <a:spLocks noGrp="1"/>
          </p:cNvSpPr>
          <p:nvPr>
            <p:ph idx="1"/>
          </p:nvPr>
        </p:nvSpPr>
        <p:spPr/>
        <p:txBody>
          <a:bodyPr/>
          <a:lstStyle/>
          <a:p>
            <a:r>
              <a:rPr lang="en-US" dirty="0"/>
              <a:t>There are many workplace wrangles that are </a:t>
            </a:r>
            <a:r>
              <a:rPr lang="en-US" dirty="0" smtClean="0"/>
              <a:t>of not </a:t>
            </a:r>
            <a:r>
              <a:rPr lang="en-US" dirty="0"/>
              <a:t>on any public concern even when the workplace is a public body. </a:t>
            </a:r>
            <a:endParaRPr lang="en-US" dirty="0" smtClean="0"/>
          </a:p>
          <a:p>
            <a:r>
              <a:rPr lang="en-US" dirty="0"/>
              <a:t>When an employee shows and expresses discomfort in the way </a:t>
            </a:r>
            <a:r>
              <a:rPr lang="en-US" dirty="0" smtClean="0"/>
              <a:t>their </a:t>
            </a:r>
            <a:r>
              <a:rPr lang="en-US" dirty="0"/>
              <a:t>public employer </a:t>
            </a:r>
            <a:r>
              <a:rPr lang="en-US" dirty="0" smtClean="0"/>
              <a:t>works, </a:t>
            </a:r>
            <a:r>
              <a:rPr lang="en-US" dirty="0"/>
              <a:t>this speech is categorized as personal and is not </a:t>
            </a:r>
            <a:r>
              <a:rPr lang="en-US" dirty="0" smtClean="0"/>
              <a:t>considered of any </a:t>
            </a:r>
            <a:r>
              <a:rPr lang="en-US" dirty="0"/>
              <a:t>public concern even when the content is spread </a:t>
            </a:r>
            <a:r>
              <a:rPr lang="en-US" dirty="0" smtClean="0"/>
              <a:t>to the public, the dissatisfaction is usually considered as a personal matter. </a:t>
            </a:r>
            <a:endParaRPr lang="en-US" dirty="0"/>
          </a:p>
        </p:txBody>
      </p:sp>
    </p:spTree>
    <p:extLst>
      <p:ext uri="{BB962C8B-B14F-4D97-AF65-F5344CB8AC3E}">
        <p14:creationId xmlns:p14="http://schemas.microsoft.com/office/powerpoint/2010/main" val="19848007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Workplace wrangles cont’d</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a:t>It is argued that the right of a public employee is not to change daily conflicts of employment into matters regarding the federal courts (Jelen et al., 2018).</a:t>
            </a:r>
          </a:p>
          <a:p>
            <a:r>
              <a:rPr lang="en-US" dirty="0"/>
              <a:t>In addition, many complaints and concerns in the workplace are not guarded by the first amendment. </a:t>
            </a:r>
          </a:p>
          <a:p>
            <a:endParaRPr lang="en-US" dirty="0"/>
          </a:p>
        </p:txBody>
      </p:sp>
    </p:spTree>
    <p:extLst>
      <p:ext uri="{BB962C8B-B14F-4D97-AF65-F5344CB8AC3E}">
        <p14:creationId xmlns:p14="http://schemas.microsoft.com/office/powerpoint/2010/main" val="5929977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Work place wrangles cont’d</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t>Employees may not be provided with all what they need and therefore their grievances may not be fulfilled. Therefore, their freedom to express their grievances to the employers is limited.</a:t>
            </a:r>
          </a:p>
          <a:p>
            <a:endParaRPr lang="en-US" dirty="0"/>
          </a:p>
        </p:txBody>
      </p:sp>
    </p:spTree>
    <p:extLst>
      <p:ext uri="{BB962C8B-B14F-4D97-AF65-F5344CB8AC3E}">
        <p14:creationId xmlns:p14="http://schemas.microsoft.com/office/powerpoint/2010/main" val="8531376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Personal Matters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a:t>Employees have the right to speak their personal matters. When the speech is a private matter and </a:t>
            </a:r>
            <a:r>
              <a:rPr lang="en-US" dirty="0" smtClean="0"/>
              <a:t>not of </a:t>
            </a:r>
            <a:r>
              <a:rPr lang="en-US" dirty="0"/>
              <a:t>public interest the employee is not fit for </a:t>
            </a:r>
            <a:r>
              <a:rPr lang="en-US" dirty="0" smtClean="0"/>
              <a:t>the first amendment protection.</a:t>
            </a:r>
          </a:p>
          <a:p>
            <a:r>
              <a:rPr lang="en-US" dirty="0"/>
              <a:t>The </a:t>
            </a:r>
            <a:r>
              <a:rPr lang="en-US" dirty="0" smtClean="0"/>
              <a:t>school district </a:t>
            </a:r>
            <a:r>
              <a:rPr lang="en-US" dirty="0"/>
              <a:t>has very little to do with the employees’ personal matters especially </a:t>
            </a:r>
            <a:r>
              <a:rPr lang="en-US" dirty="0" smtClean="0"/>
              <a:t>when communication </a:t>
            </a:r>
            <a:r>
              <a:rPr lang="en-US" dirty="0"/>
              <a:t>is only private, </a:t>
            </a:r>
            <a:r>
              <a:rPr lang="en-US" dirty="0" smtClean="0"/>
              <a:t>it abides </a:t>
            </a:r>
            <a:r>
              <a:rPr lang="en-US" dirty="0"/>
              <a:t>by </a:t>
            </a:r>
            <a:r>
              <a:rPr lang="en-US" dirty="0" smtClean="0"/>
              <a:t>the federal and  state’s </a:t>
            </a:r>
            <a:r>
              <a:rPr lang="en-US" dirty="0"/>
              <a:t>law and does not affect the </a:t>
            </a:r>
            <a:r>
              <a:rPr lang="en-US" dirty="0" smtClean="0"/>
              <a:t>ability of the employee to </a:t>
            </a:r>
            <a:r>
              <a:rPr lang="en-US" dirty="0"/>
              <a:t>do his or her job. </a:t>
            </a:r>
            <a:endParaRPr lang="en-US" dirty="0" smtClean="0"/>
          </a:p>
          <a:p>
            <a:endParaRPr lang="en-US" dirty="0"/>
          </a:p>
        </p:txBody>
      </p:sp>
    </p:spTree>
    <p:extLst>
      <p:ext uri="{BB962C8B-B14F-4D97-AF65-F5344CB8AC3E}">
        <p14:creationId xmlns:p14="http://schemas.microsoft.com/office/powerpoint/2010/main" val="24656880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Personal matters cont’d</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a:t>On the other hand, when an </a:t>
            </a:r>
            <a:r>
              <a:rPr lang="en-US" dirty="0" smtClean="0"/>
              <a:t>employee publicizes their defense against a  disciplinary matters on a student, </a:t>
            </a:r>
            <a:r>
              <a:rPr lang="en-US" dirty="0"/>
              <a:t>the school district will have interest in the activities of the employee. </a:t>
            </a:r>
            <a:endParaRPr lang="en-US" dirty="0" smtClean="0"/>
          </a:p>
          <a:p>
            <a:r>
              <a:rPr lang="en-US" dirty="0"/>
              <a:t>Most of the schools have a view that employees have privacy in regard to their personal lives. When private conducts are </a:t>
            </a:r>
            <a:r>
              <a:rPr lang="en-US" dirty="0" smtClean="0"/>
              <a:t>made public </a:t>
            </a:r>
            <a:r>
              <a:rPr lang="en-US" dirty="0"/>
              <a:t>in the community the employee’s success in their workplace is endangered (Wasserman et al., 2017). </a:t>
            </a:r>
            <a:endParaRPr lang="en-US" dirty="0"/>
          </a:p>
        </p:txBody>
      </p:sp>
    </p:spTree>
    <p:extLst>
      <p:ext uri="{BB962C8B-B14F-4D97-AF65-F5344CB8AC3E}">
        <p14:creationId xmlns:p14="http://schemas.microsoft.com/office/powerpoint/2010/main" val="36477487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Personal matter cont’d</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a:t>It is highly known that in education, educators such as teachers are the key role models for students in schools. Courts have taken the position of teachers and it requires trust that is not common in other sectors of public employment. </a:t>
            </a:r>
            <a:endParaRPr lang="en-US" dirty="0" smtClean="0"/>
          </a:p>
          <a:p>
            <a:r>
              <a:rPr lang="en-US" dirty="0"/>
              <a:t>There is an important question to </a:t>
            </a:r>
            <a:r>
              <a:rPr lang="en-US" dirty="0" smtClean="0"/>
              <a:t>consider; </a:t>
            </a:r>
            <a:r>
              <a:rPr lang="en-US" dirty="0"/>
              <a:t>whether it is reasonable for school districts to punish employees for any non-work related expression which is dependent on how the employee’s work has been affected by the personal expression.</a:t>
            </a:r>
          </a:p>
          <a:p>
            <a:endParaRPr lang="en-US" dirty="0"/>
          </a:p>
        </p:txBody>
      </p:sp>
    </p:spTree>
    <p:extLst>
      <p:ext uri="{BB962C8B-B14F-4D97-AF65-F5344CB8AC3E}">
        <p14:creationId xmlns:p14="http://schemas.microsoft.com/office/powerpoint/2010/main" val="37920954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Media Posts</a:t>
            </a:r>
            <a:endParaRPr lang="en-US" dirty="0"/>
          </a:p>
        </p:txBody>
      </p:sp>
      <p:sp>
        <p:nvSpPr>
          <p:cNvPr id="3" name="Content Placeholder 2"/>
          <p:cNvSpPr>
            <a:spLocks noGrp="1"/>
          </p:cNvSpPr>
          <p:nvPr>
            <p:ph idx="1"/>
          </p:nvPr>
        </p:nvSpPr>
        <p:spPr/>
        <p:txBody>
          <a:bodyPr>
            <a:normAutofit/>
          </a:bodyPr>
          <a:lstStyle/>
          <a:p>
            <a:pPr marL="0" indent="0">
              <a:buNone/>
            </a:pPr>
            <a:endParaRPr lang="en-US" dirty="0" smtClean="0"/>
          </a:p>
          <a:p>
            <a:r>
              <a:rPr lang="en-US" dirty="0" smtClean="0"/>
              <a:t>Employees are always responsible and questionable for any media they post. When an employee’s use of the media becomes a subject to their discipline, then the content and capacity of the posts are the factors considered.</a:t>
            </a:r>
          </a:p>
          <a:p>
            <a:r>
              <a:rPr lang="en-US" dirty="0" smtClean="0"/>
              <a:t>If these posts are have no relationship with the employee job then it is the duty of the district to assess the basis on which the posts were uttered. Whether on citizenship basis or public concern matters. So the district  conducts a balancing test to measure if the their interests outweigh the speakers or the interests of the employee. Incase the district matters outweigh the individual, then the district is prompted to discipline this employee.</a:t>
            </a:r>
          </a:p>
        </p:txBody>
      </p:sp>
    </p:spTree>
    <p:extLst>
      <p:ext uri="{BB962C8B-B14F-4D97-AF65-F5344CB8AC3E}">
        <p14:creationId xmlns:p14="http://schemas.microsoft.com/office/powerpoint/2010/main" val="7503887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Social media cont’d</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dirty="0"/>
              <a:t>The school </a:t>
            </a:r>
            <a:r>
              <a:rPr lang="en-US" dirty="0" smtClean="0"/>
              <a:t>allows and insists that any </a:t>
            </a:r>
            <a:r>
              <a:rPr lang="en-US" dirty="0"/>
              <a:t>social media group that includes </a:t>
            </a:r>
            <a:r>
              <a:rPr lang="en-US" dirty="0" smtClean="0"/>
              <a:t>students be </a:t>
            </a:r>
            <a:r>
              <a:rPr lang="en-US" dirty="0"/>
              <a:t>made </a:t>
            </a:r>
            <a:r>
              <a:rPr lang="en-US" dirty="0" smtClean="0"/>
              <a:t>with </a:t>
            </a:r>
            <a:r>
              <a:rPr lang="en-US" dirty="0"/>
              <a:t>the purpose of </a:t>
            </a:r>
            <a:r>
              <a:rPr lang="en-US" dirty="0" smtClean="0"/>
              <a:t>learning and teaching. Its major aim  </a:t>
            </a:r>
            <a:r>
              <a:rPr lang="en-US" dirty="0"/>
              <a:t>should </a:t>
            </a:r>
            <a:r>
              <a:rPr lang="en-US" dirty="0" smtClean="0"/>
              <a:t>be </a:t>
            </a:r>
            <a:r>
              <a:rPr lang="en-US" dirty="0"/>
              <a:t>to </a:t>
            </a:r>
            <a:r>
              <a:rPr lang="en-US" dirty="0" smtClean="0"/>
              <a:t>impart knowledge </a:t>
            </a:r>
            <a:r>
              <a:rPr lang="en-US" dirty="0"/>
              <a:t>on the students. </a:t>
            </a:r>
            <a:endParaRPr lang="en-US" dirty="0" smtClean="0"/>
          </a:p>
          <a:p>
            <a:r>
              <a:rPr lang="en-US" dirty="0"/>
              <a:t>Communication with </a:t>
            </a:r>
            <a:r>
              <a:rPr lang="en-US" dirty="0" smtClean="0"/>
              <a:t>learners </a:t>
            </a:r>
            <a:r>
              <a:rPr lang="en-US" dirty="0"/>
              <a:t>on off-school </a:t>
            </a:r>
            <a:r>
              <a:rPr lang="en-US" dirty="0" smtClean="0"/>
              <a:t> and on non-matters </a:t>
            </a:r>
            <a:r>
              <a:rPr lang="en-US" dirty="0"/>
              <a:t>such as political discussions or other affairs over social media platforms is </a:t>
            </a:r>
            <a:r>
              <a:rPr lang="en-US" dirty="0" smtClean="0"/>
              <a:t>highly discouraged by </a:t>
            </a:r>
            <a:r>
              <a:rPr lang="en-US" dirty="0"/>
              <a:t>the school district. </a:t>
            </a:r>
            <a:endParaRPr lang="en-US" dirty="0" smtClean="0"/>
          </a:p>
          <a:p>
            <a:r>
              <a:rPr lang="en-US" dirty="0"/>
              <a:t>Teachers being the primary agents of socialization are allowed to disclose </a:t>
            </a:r>
            <a:r>
              <a:rPr lang="en-US" dirty="0" smtClean="0"/>
              <a:t>educational matters and information </a:t>
            </a:r>
            <a:r>
              <a:rPr lang="en-US" dirty="0"/>
              <a:t>to students </a:t>
            </a:r>
            <a:r>
              <a:rPr lang="en-US" dirty="0" smtClean="0"/>
              <a:t>over social media if need be and not any </a:t>
            </a:r>
            <a:r>
              <a:rPr lang="en-US" dirty="0"/>
              <a:t>other unhealthy </a:t>
            </a:r>
            <a:r>
              <a:rPr lang="en-US" dirty="0" smtClean="0"/>
              <a:t>content. </a:t>
            </a:r>
            <a:r>
              <a:rPr lang="en-US" dirty="0"/>
              <a:t>(Wasserman et al., 2017).</a:t>
            </a:r>
          </a:p>
          <a:p>
            <a:pPr marL="0" indent="0">
              <a:buNone/>
            </a:pPr>
            <a:endParaRPr lang="en-US" dirty="0"/>
          </a:p>
          <a:p>
            <a:endParaRPr lang="en-US" dirty="0"/>
          </a:p>
        </p:txBody>
      </p:sp>
    </p:spTree>
    <p:extLst>
      <p:ext uri="{BB962C8B-B14F-4D97-AF65-F5344CB8AC3E}">
        <p14:creationId xmlns:p14="http://schemas.microsoft.com/office/powerpoint/2010/main" val="29834202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Speech away from work (Political)</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t>When an employee expresses their political concerns and they are away from work, then, he or she is liable to protection of free speech since many political fields involve political concerns. Any speech made when off duty should not affect their job. </a:t>
            </a:r>
          </a:p>
          <a:p>
            <a:r>
              <a:rPr lang="en-US" dirty="0" smtClean="0"/>
              <a:t>This situation can only be outweighed when if the words spoken affect the smooth running of the school’s operations. </a:t>
            </a:r>
          </a:p>
          <a:p>
            <a:r>
              <a:rPr lang="en-US" dirty="0" smtClean="0"/>
              <a:t>However, Any school employee is free to use their time and resources and exercise their rights as citizens because of the free speech protection.</a:t>
            </a:r>
            <a:endParaRPr lang="en-US" dirty="0"/>
          </a:p>
        </p:txBody>
      </p:sp>
    </p:spTree>
    <p:extLst>
      <p:ext uri="{BB962C8B-B14F-4D97-AF65-F5344CB8AC3E}">
        <p14:creationId xmlns:p14="http://schemas.microsoft.com/office/powerpoint/2010/main" val="19739169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Introduction </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dirty="0" smtClean="0"/>
              <a:t>All schools have a upper hand that oversees, controls  and regulates its employees free speech. These regulations are very crucial in any school setup and ensure that effective teaching and learning processes have taken place.</a:t>
            </a:r>
          </a:p>
          <a:p>
            <a:r>
              <a:rPr lang="en-US" dirty="0" smtClean="0"/>
              <a:t> The USA supreme court noted that school employees usually have their First Amendment Rights in school. However, when the communications are related to work, the employers usually have the ability to exercise a control over the employees. </a:t>
            </a:r>
          </a:p>
          <a:p>
            <a:endParaRPr lang="en-US" dirty="0" smtClean="0"/>
          </a:p>
        </p:txBody>
      </p:sp>
    </p:spTree>
    <p:extLst>
      <p:ext uri="{BB962C8B-B14F-4D97-AF65-F5344CB8AC3E}">
        <p14:creationId xmlns:p14="http://schemas.microsoft.com/office/powerpoint/2010/main" val="377579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Religious speech at work</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t>School employees are never at a liberty to express  their religious beliefs at school in a matter that will violate the stipulated constitutional prohibition on religion establishment.</a:t>
            </a:r>
          </a:p>
          <a:p>
            <a:r>
              <a:rPr lang="en-US" dirty="0" smtClean="0"/>
              <a:t>Teachers are not expected to take part in prayer initiated by  students or supervise them in their prayers. The reason for this shift is the entanglement that state representatives get into which usually violates clause establishment.</a:t>
            </a:r>
            <a:endParaRPr lang="en-US" dirty="0"/>
          </a:p>
        </p:txBody>
      </p:sp>
    </p:spTree>
    <p:extLst>
      <p:ext uri="{BB962C8B-B14F-4D97-AF65-F5344CB8AC3E}">
        <p14:creationId xmlns:p14="http://schemas.microsoft.com/office/powerpoint/2010/main" val="29289698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Workplace personal expressions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t>School employees should have the freedom to chit chat with one another when need be and there is time. This is usually very necessary at lunch, tea breaks or after work.</a:t>
            </a:r>
          </a:p>
          <a:p>
            <a:r>
              <a:rPr lang="en-US" dirty="0" smtClean="0"/>
              <a:t>This creates a balanced and a conducive environment for work. One should note that this relationship of freedom is only necessary or efficient among colleagues. </a:t>
            </a:r>
          </a:p>
          <a:p>
            <a:r>
              <a:rPr lang="en-US" dirty="0" smtClean="0"/>
              <a:t>The speech of this employee should is however regulated by the school district. Personal expression include factors such dressing (T-shirts messages, office or classroom decorations.</a:t>
            </a:r>
            <a:endParaRPr lang="en-US" dirty="0"/>
          </a:p>
        </p:txBody>
      </p:sp>
    </p:spTree>
    <p:extLst>
      <p:ext uri="{BB962C8B-B14F-4D97-AF65-F5344CB8AC3E}">
        <p14:creationId xmlns:p14="http://schemas.microsoft.com/office/powerpoint/2010/main" val="27539450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R</a:t>
            </a:r>
            <a:r>
              <a:rPr lang="en-US" dirty="0" smtClean="0">
                <a:latin typeface="Times New Roman" panose="02020603050405020304" pitchFamily="18" charset="0"/>
                <a:cs typeface="Times New Roman" panose="02020603050405020304" pitchFamily="18" charset="0"/>
              </a:rPr>
              <a:t>eferences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a:t>Wasserman, L. M., &amp; Connolly, J. P. (2017). The </a:t>
            </a:r>
            <a:r>
              <a:rPr lang="en-US" dirty="0" err="1"/>
              <a:t>Garcetti</a:t>
            </a:r>
            <a:r>
              <a:rPr lang="en-US" dirty="0"/>
              <a:t> Effect and the Erosion of Free Speech Rights of K-12 Public Education Employees: Trends and Implications. Teachers College Record, 119(6), 1-28.</a:t>
            </a:r>
          </a:p>
          <a:p>
            <a:r>
              <a:rPr lang="en-US" dirty="0" err="1"/>
              <a:t>Croucher</a:t>
            </a:r>
            <a:r>
              <a:rPr lang="en-US" dirty="0"/>
              <a:t>, S. M., Zeng, C., </a:t>
            </a:r>
            <a:r>
              <a:rPr lang="en-US" dirty="0" err="1"/>
              <a:t>Rahmani</a:t>
            </a:r>
            <a:r>
              <a:rPr lang="en-US" dirty="0"/>
              <a:t>, D., &amp; Cui, X. (2018). The relationship between organizational dissent and workplace freedom of speech: A cross-cultural analysis in Singapore. Journal of Management &amp; Organization, 24(6), 793-807.</a:t>
            </a:r>
          </a:p>
          <a:p>
            <a:r>
              <a:rPr lang="en-US" dirty="0"/>
              <a:t>Jelen, T. G., Lewis, A. R., &amp; </a:t>
            </a:r>
            <a:r>
              <a:rPr lang="en-US" dirty="0" err="1"/>
              <a:t>Djupe</a:t>
            </a:r>
            <a:r>
              <a:rPr lang="en-US" dirty="0"/>
              <a:t>, P. A. (2018). Freedom of religion and freedom of speech: The effects of alternative rights frames on mass support for public exemptions. Journal of Church and State, 60(1), 43-67.</a:t>
            </a:r>
          </a:p>
          <a:p>
            <a:endParaRPr lang="en-US" dirty="0"/>
          </a:p>
        </p:txBody>
      </p:sp>
    </p:spTree>
    <p:extLst>
      <p:ext uri="{BB962C8B-B14F-4D97-AF65-F5344CB8AC3E}">
        <p14:creationId xmlns:p14="http://schemas.microsoft.com/office/powerpoint/2010/main" val="1443264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Intro cont’d</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a:t>If the speech of an employee is taken care of by the first amendment, an employer chances of retaliating against the employee because of the speech are almost zero. </a:t>
            </a:r>
            <a:r>
              <a:rPr lang="en-US" dirty="0" smtClean="0"/>
              <a:t>On the contrary, If </a:t>
            </a:r>
            <a:r>
              <a:rPr lang="en-US" dirty="0"/>
              <a:t>the employee lacks first Amendment </a:t>
            </a:r>
            <a:r>
              <a:rPr lang="en-US" dirty="0" smtClean="0"/>
              <a:t>protection, then, </a:t>
            </a:r>
            <a:r>
              <a:rPr lang="en-US" dirty="0"/>
              <a:t>he or she might be dismissed, assigned to new tasks or even </a:t>
            </a:r>
            <a:r>
              <a:rPr lang="en-US" dirty="0" smtClean="0"/>
              <a:t>reprimanded by the employer.</a:t>
            </a:r>
          </a:p>
          <a:p>
            <a:r>
              <a:rPr lang="en-US" dirty="0"/>
              <a:t>Legal bodies such as the Texas Association of School Boards are also  involved in the formation and execution of these principles that will be discussed in the paper.</a:t>
            </a:r>
          </a:p>
          <a:p>
            <a:endParaRPr lang="en-US" dirty="0"/>
          </a:p>
          <a:p>
            <a:endParaRPr lang="en-US" dirty="0"/>
          </a:p>
        </p:txBody>
      </p:sp>
    </p:spTree>
    <p:extLst>
      <p:ext uri="{BB962C8B-B14F-4D97-AF65-F5344CB8AC3E}">
        <p14:creationId xmlns:p14="http://schemas.microsoft.com/office/powerpoint/2010/main" val="12062853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Intro Cont’d</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a:t>Every school employee is expected to mind their speech especially when they are in school, off-school and even in any public forum. </a:t>
            </a:r>
          </a:p>
          <a:p>
            <a:r>
              <a:rPr lang="en-US" dirty="0"/>
              <a:t>However, employees such as teachers have the freedom of speech while in school and </a:t>
            </a:r>
            <a:r>
              <a:rPr lang="en-US" dirty="0" smtClean="0"/>
              <a:t>therefore can perform duties that are rightfully </a:t>
            </a:r>
            <a:r>
              <a:rPr lang="en-US" dirty="0"/>
              <a:t>good and </a:t>
            </a:r>
            <a:r>
              <a:rPr lang="en-US" dirty="0" smtClean="0"/>
              <a:t>can express </a:t>
            </a:r>
            <a:r>
              <a:rPr lang="en-US" dirty="0"/>
              <a:t>their </a:t>
            </a:r>
            <a:r>
              <a:rPr lang="en-US" dirty="0" smtClean="0"/>
              <a:t>views freely </a:t>
            </a:r>
            <a:r>
              <a:rPr lang="en-US" dirty="0"/>
              <a:t>so long as it does not </a:t>
            </a:r>
            <a:r>
              <a:rPr lang="en-US" dirty="0" smtClean="0"/>
              <a:t>affect peaceful coexistence of the students and the learning environment in general.</a:t>
            </a:r>
            <a:endParaRPr lang="en-US" dirty="0"/>
          </a:p>
          <a:p>
            <a:endParaRPr lang="en-US" dirty="0"/>
          </a:p>
        </p:txBody>
      </p:sp>
    </p:spTree>
    <p:extLst>
      <p:ext uri="{BB962C8B-B14F-4D97-AF65-F5344CB8AC3E}">
        <p14:creationId xmlns:p14="http://schemas.microsoft.com/office/powerpoint/2010/main" val="4404400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Freedom of speech in Classroom instruction.</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a:latin typeface="+mn-lt"/>
                <a:cs typeface="Times New Roman" panose="02020603050405020304" pitchFamily="18" charset="0"/>
              </a:rPr>
              <a:t>Freedom of speech is seen in the administration of classroom instruction. Whatever a teacher </a:t>
            </a:r>
            <a:r>
              <a:rPr lang="en-US" dirty="0" smtClean="0">
                <a:latin typeface="+mn-lt"/>
                <a:cs typeface="Times New Roman" panose="02020603050405020304" pitchFamily="18" charset="0"/>
              </a:rPr>
              <a:t>does, says and writes </a:t>
            </a:r>
            <a:r>
              <a:rPr lang="en-US" dirty="0">
                <a:latin typeface="+mn-lt"/>
                <a:cs typeface="Times New Roman" panose="02020603050405020304" pitchFamily="18" charset="0"/>
              </a:rPr>
              <a:t>within the </a:t>
            </a:r>
            <a:r>
              <a:rPr lang="en-US" dirty="0" smtClean="0">
                <a:latin typeface="+mn-lt"/>
                <a:cs typeface="Times New Roman" panose="02020603050405020304" pitchFamily="18" charset="0"/>
              </a:rPr>
              <a:t>set teaching time </a:t>
            </a:r>
            <a:r>
              <a:rPr lang="en-US" dirty="0">
                <a:latin typeface="+mn-lt"/>
                <a:cs typeface="Times New Roman" panose="02020603050405020304" pitchFamily="18" charset="0"/>
              </a:rPr>
              <a:t>can be said to be work-related speech and it is subject to the </a:t>
            </a:r>
            <a:r>
              <a:rPr lang="en-US" dirty="0" smtClean="0">
                <a:latin typeface="+mn-lt"/>
                <a:cs typeface="Times New Roman" panose="02020603050405020304" pitchFamily="18" charset="0"/>
              </a:rPr>
              <a:t>directives given by </a:t>
            </a:r>
            <a:r>
              <a:rPr lang="en-US" dirty="0">
                <a:latin typeface="+mn-lt"/>
                <a:cs typeface="Times New Roman" panose="02020603050405020304" pitchFamily="18" charset="0"/>
              </a:rPr>
              <a:t>the </a:t>
            </a:r>
            <a:r>
              <a:rPr lang="en-US" dirty="0" smtClean="0">
                <a:latin typeface="+mn-lt"/>
                <a:cs typeface="Times New Roman" panose="02020603050405020304" pitchFamily="18" charset="0"/>
              </a:rPr>
              <a:t>school’s district. </a:t>
            </a:r>
          </a:p>
          <a:p>
            <a:r>
              <a:rPr lang="en-US" dirty="0" smtClean="0">
                <a:latin typeface="+mn-lt"/>
                <a:cs typeface="Times New Roman" panose="02020603050405020304" pitchFamily="18" charset="0"/>
              </a:rPr>
              <a:t>What is said by the teacher during Instruction or teaching process should not be </a:t>
            </a:r>
            <a:r>
              <a:rPr lang="en-US" dirty="0">
                <a:latin typeface="+mn-lt"/>
                <a:cs typeface="Times New Roman" panose="02020603050405020304" pitchFamily="18" charset="0"/>
              </a:rPr>
              <a:t>considered </a:t>
            </a:r>
            <a:r>
              <a:rPr lang="en-US" dirty="0" smtClean="0">
                <a:latin typeface="+mn-lt"/>
                <a:cs typeface="Times New Roman" panose="02020603050405020304" pitchFamily="18" charset="0"/>
              </a:rPr>
              <a:t>as </a:t>
            </a:r>
            <a:r>
              <a:rPr lang="en-US" dirty="0">
                <a:latin typeface="+mn-lt"/>
                <a:cs typeface="Times New Roman" panose="02020603050405020304" pitchFamily="18" charset="0"/>
              </a:rPr>
              <a:t>teacher’s personal expression regardless of the extent </a:t>
            </a:r>
            <a:r>
              <a:rPr lang="en-US" dirty="0" smtClean="0">
                <a:latin typeface="+mn-lt"/>
                <a:cs typeface="Times New Roman" panose="02020603050405020304" pitchFamily="18" charset="0"/>
              </a:rPr>
              <a:t>to which public </a:t>
            </a:r>
            <a:r>
              <a:rPr lang="en-US" dirty="0">
                <a:latin typeface="+mn-lt"/>
                <a:cs typeface="Times New Roman" panose="02020603050405020304" pitchFamily="18" charset="0"/>
              </a:rPr>
              <a:t>arguments surrounding the subject of </a:t>
            </a:r>
            <a:r>
              <a:rPr lang="en-US" dirty="0" smtClean="0">
                <a:latin typeface="+mn-lt"/>
                <a:cs typeface="Times New Roman" panose="02020603050405020304" pitchFamily="18" charset="0"/>
              </a:rPr>
              <a:t>instruction may go, but it should be viewed as work related speech. </a:t>
            </a:r>
            <a:endParaRPr lang="en-US" dirty="0">
              <a:latin typeface="+mn-lt"/>
              <a:cs typeface="Times New Roman" panose="02020603050405020304" pitchFamily="18" charset="0"/>
            </a:endParaRPr>
          </a:p>
          <a:p>
            <a:pPr marL="0" indent="0">
              <a:buNone/>
            </a:pPr>
            <a:endParaRPr lang="en-US" dirty="0">
              <a:latin typeface="+mn-lt"/>
              <a:cs typeface="Times New Roman" panose="02020603050405020304" pitchFamily="18" charset="0"/>
            </a:endParaRPr>
          </a:p>
        </p:txBody>
      </p:sp>
    </p:spTree>
    <p:extLst>
      <p:ext uri="{BB962C8B-B14F-4D97-AF65-F5344CB8AC3E}">
        <p14:creationId xmlns:p14="http://schemas.microsoft.com/office/powerpoint/2010/main" val="33373796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Cont’d</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a:cs typeface="Times New Roman" panose="02020603050405020304" pitchFamily="18" charset="0"/>
              </a:rPr>
              <a:t>Many or nearly all </a:t>
            </a:r>
            <a:r>
              <a:rPr lang="en-US" dirty="0" smtClean="0">
                <a:cs typeface="Times New Roman" panose="02020603050405020304" pitchFamily="18" charset="0"/>
              </a:rPr>
              <a:t>schools have  </a:t>
            </a:r>
            <a:r>
              <a:rPr lang="en-US" dirty="0">
                <a:cs typeface="Times New Roman" panose="02020603050405020304" pitchFamily="18" charset="0"/>
              </a:rPr>
              <a:t>imposed some regulations in their curriculum and the methods of teaching by </a:t>
            </a:r>
            <a:r>
              <a:rPr lang="en-US" dirty="0" smtClean="0">
                <a:cs typeface="Times New Roman" panose="02020603050405020304" pitchFamily="18" charset="0"/>
              </a:rPr>
              <a:t>teachers. Many schools will also control </a:t>
            </a:r>
            <a:r>
              <a:rPr lang="en-US" dirty="0">
                <a:cs typeface="Times New Roman" panose="02020603050405020304" pitchFamily="18" charset="0"/>
              </a:rPr>
              <a:t>instructions in the </a:t>
            </a:r>
            <a:r>
              <a:rPr lang="en-US" dirty="0" smtClean="0">
                <a:cs typeface="Times New Roman" panose="02020603050405020304" pitchFamily="18" charset="0"/>
              </a:rPr>
              <a:t>classroom which can also be considered as legal instructions </a:t>
            </a:r>
            <a:r>
              <a:rPr lang="en-US" dirty="0">
                <a:cs typeface="Times New Roman" panose="02020603050405020304" pitchFamily="18" charset="0"/>
              </a:rPr>
              <a:t>(Jelen et al., 2018).</a:t>
            </a:r>
          </a:p>
          <a:p>
            <a:endParaRPr lang="en-US" dirty="0"/>
          </a:p>
        </p:txBody>
      </p:sp>
    </p:spTree>
    <p:extLst>
      <p:ext uri="{BB962C8B-B14F-4D97-AF65-F5344CB8AC3E}">
        <p14:creationId xmlns:p14="http://schemas.microsoft.com/office/powerpoint/2010/main" val="442601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Speech related to work</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a:t>A </a:t>
            </a:r>
            <a:r>
              <a:rPr lang="en-US" dirty="0" smtClean="0"/>
              <a:t>classroom situation  </a:t>
            </a:r>
            <a:r>
              <a:rPr lang="en-US" dirty="0"/>
              <a:t>in </a:t>
            </a:r>
            <a:r>
              <a:rPr lang="en-US" dirty="0" smtClean="0"/>
              <a:t>a public </a:t>
            </a:r>
            <a:r>
              <a:rPr lang="en-US" dirty="0"/>
              <a:t>school </a:t>
            </a:r>
            <a:r>
              <a:rPr lang="en-US" dirty="0" smtClean="0"/>
              <a:t>should not be </a:t>
            </a:r>
            <a:r>
              <a:rPr lang="en-US" dirty="0"/>
              <a:t>concerned </a:t>
            </a:r>
            <a:r>
              <a:rPr lang="en-US" dirty="0" smtClean="0"/>
              <a:t>with </a:t>
            </a:r>
            <a:r>
              <a:rPr lang="en-US" dirty="0"/>
              <a:t>the public </a:t>
            </a:r>
            <a:r>
              <a:rPr lang="en-US" dirty="0" smtClean="0"/>
              <a:t>matters. </a:t>
            </a:r>
            <a:r>
              <a:rPr lang="en-US" dirty="0"/>
              <a:t>I</a:t>
            </a:r>
            <a:r>
              <a:rPr lang="en-US" dirty="0" smtClean="0"/>
              <a:t>t </a:t>
            </a:r>
            <a:r>
              <a:rPr lang="en-US" dirty="0"/>
              <a:t>is set for specific purpose such as imparting the </a:t>
            </a:r>
            <a:r>
              <a:rPr lang="en-US" dirty="0" smtClean="0"/>
              <a:t>students or learners with the correct </a:t>
            </a:r>
            <a:r>
              <a:rPr lang="en-US" dirty="0"/>
              <a:t>instruction. A teacher is not allowed to apply any method of instruction that is not fit and allowed by the </a:t>
            </a:r>
            <a:r>
              <a:rPr lang="en-US" dirty="0" smtClean="0"/>
              <a:t>school district or the curriculum. </a:t>
            </a:r>
          </a:p>
          <a:p>
            <a:r>
              <a:rPr lang="en-US" dirty="0"/>
              <a:t>This is very sensitive in that the school </a:t>
            </a:r>
            <a:r>
              <a:rPr lang="en-US" dirty="0" smtClean="0"/>
              <a:t>will regulate the </a:t>
            </a:r>
            <a:r>
              <a:rPr lang="en-US" dirty="0"/>
              <a:t>teacher </a:t>
            </a:r>
            <a:r>
              <a:rPr lang="en-US" dirty="0" smtClean="0"/>
              <a:t>activities in the classroom. This include the learning and teaching activities that the teacher has planned to use.</a:t>
            </a:r>
          </a:p>
          <a:p>
            <a:pPr marL="0" indent="0">
              <a:buNone/>
            </a:pPr>
            <a:endParaRPr lang="en-US" dirty="0"/>
          </a:p>
        </p:txBody>
      </p:sp>
    </p:spTree>
    <p:extLst>
      <p:ext uri="{BB962C8B-B14F-4D97-AF65-F5344CB8AC3E}">
        <p14:creationId xmlns:p14="http://schemas.microsoft.com/office/powerpoint/2010/main" val="6584576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Cont’d</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a:t>The teacher is free to give any relevant content while giving instructions to students provided it is legit and allowed by the school.</a:t>
            </a:r>
          </a:p>
          <a:p>
            <a:endParaRPr lang="en-US" dirty="0"/>
          </a:p>
        </p:txBody>
      </p:sp>
    </p:spTree>
    <p:extLst>
      <p:ext uri="{BB962C8B-B14F-4D97-AF65-F5344CB8AC3E}">
        <p14:creationId xmlns:p14="http://schemas.microsoft.com/office/powerpoint/2010/main" val="11576010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Speech related to public concerns rather than work</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a:latin typeface="+mn-lt"/>
                <a:cs typeface="Times New Roman" panose="02020603050405020304" pitchFamily="18" charset="0"/>
              </a:rPr>
              <a:t>When the expression of an employee is not connected to the job duties but rather on public interest there is need for the employer to have </a:t>
            </a:r>
            <a:r>
              <a:rPr lang="en-US" dirty="0" smtClean="0">
                <a:latin typeface="+mn-lt"/>
                <a:cs typeface="Times New Roman" panose="02020603050405020304" pitchFamily="18" charset="0"/>
              </a:rPr>
              <a:t>or conduct a  balance test </a:t>
            </a:r>
            <a:r>
              <a:rPr lang="en-US" dirty="0">
                <a:latin typeface="+mn-lt"/>
                <a:cs typeface="Times New Roman" panose="02020603050405020304" pitchFamily="18" charset="0"/>
              </a:rPr>
              <a:t>on the </a:t>
            </a:r>
            <a:r>
              <a:rPr lang="en-US" dirty="0" smtClean="0">
                <a:latin typeface="+mn-lt"/>
                <a:cs typeface="Times New Roman" panose="02020603050405020304" pitchFamily="18" charset="0"/>
              </a:rPr>
              <a:t>employees interest versus their interests. This will ensure  smooth running of the employers freedom of speech with </a:t>
            </a:r>
            <a:r>
              <a:rPr lang="en-US" dirty="0">
                <a:latin typeface="+mn-lt"/>
                <a:cs typeface="Times New Roman" panose="02020603050405020304" pitchFamily="18" charset="0"/>
              </a:rPr>
              <a:t>that of the </a:t>
            </a:r>
            <a:r>
              <a:rPr lang="en-US" dirty="0" smtClean="0">
                <a:latin typeface="+mn-lt"/>
                <a:cs typeface="Times New Roman" panose="02020603050405020304" pitchFamily="18" charset="0"/>
              </a:rPr>
              <a:t>employee’s.</a:t>
            </a:r>
          </a:p>
          <a:p>
            <a:r>
              <a:rPr lang="en-US" dirty="0">
                <a:latin typeface="+mn-lt"/>
                <a:cs typeface="Times New Roman" panose="02020603050405020304" pitchFamily="18" charset="0"/>
              </a:rPr>
              <a:t>The employer’s speech should be influenced by the setting and content of a particular </a:t>
            </a:r>
            <a:r>
              <a:rPr lang="en-US" dirty="0" smtClean="0">
                <a:latin typeface="+mn-lt"/>
                <a:cs typeface="Times New Roman" panose="02020603050405020304" pitchFamily="18" charset="0"/>
              </a:rPr>
              <a:t>statement</a:t>
            </a:r>
            <a:r>
              <a:rPr lang="en-US" dirty="0">
                <a:latin typeface="+mn-lt"/>
                <a:cs typeface="Times New Roman" panose="02020603050405020304" pitchFamily="18" charset="0"/>
              </a:rPr>
              <a:t> </a:t>
            </a:r>
            <a:r>
              <a:rPr lang="en-US" dirty="0" smtClean="0">
                <a:latin typeface="+mn-lt"/>
                <a:cs typeface="Times New Roman" panose="02020603050405020304" pitchFamily="18" charset="0"/>
              </a:rPr>
              <a:t>that was made by the employee.</a:t>
            </a:r>
          </a:p>
          <a:p>
            <a:endParaRPr lang="en-US" dirty="0">
              <a:latin typeface="+mn-lt"/>
              <a:cs typeface="Times New Roman" panose="02020603050405020304" pitchFamily="18" charset="0"/>
            </a:endParaRPr>
          </a:p>
        </p:txBody>
      </p:sp>
    </p:spTree>
    <p:extLst>
      <p:ext uri="{BB962C8B-B14F-4D97-AF65-F5344CB8AC3E}">
        <p14:creationId xmlns:p14="http://schemas.microsoft.com/office/powerpoint/2010/main" val="191689731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285</TotalTime>
  <Words>1667</Words>
  <Application>Microsoft Office PowerPoint</Application>
  <PresentationFormat>Widescreen</PresentationFormat>
  <Paragraphs>67</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Century Gothic</vt:lpstr>
      <vt:lpstr>Times New Roman</vt:lpstr>
      <vt:lpstr>Wingdings 3</vt:lpstr>
      <vt:lpstr>Ion</vt:lpstr>
      <vt:lpstr>FREEDOM OF SPEECH- SCHOOL EMPLOYEE</vt:lpstr>
      <vt:lpstr>Introduction </vt:lpstr>
      <vt:lpstr>Intro cont’d</vt:lpstr>
      <vt:lpstr>Intro Cont’d</vt:lpstr>
      <vt:lpstr>Freedom of speech in Classroom instruction.</vt:lpstr>
      <vt:lpstr>Cont’d</vt:lpstr>
      <vt:lpstr>Speech related to work</vt:lpstr>
      <vt:lpstr>Cont’d</vt:lpstr>
      <vt:lpstr>Speech related to public concerns rather than work</vt:lpstr>
      <vt:lpstr>Cont’d</vt:lpstr>
      <vt:lpstr>Workplace Wrangles</vt:lpstr>
      <vt:lpstr>Workplace wrangles cont’d</vt:lpstr>
      <vt:lpstr>Work place wrangles cont’d</vt:lpstr>
      <vt:lpstr>Personal Matters</vt:lpstr>
      <vt:lpstr>Personal matters cont’d</vt:lpstr>
      <vt:lpstr>Personal matter cont’d</vt:lpstr>
      <vt:lpstr>Social Media Posts</vt:lpstr>
      <vt:lpstr>Social media cont’d</vt:lpstr>
      <vt:lpstr>Speech away from work (Political)</vt:lpstr>
      <vt:lpstr>Religious speech at work</vt:lpstr>
      <vt:lpstr>Workplace personal expressions</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 OF SPEECH- SCHOOL EMPLOYEE</dc:title>
  <dc:creator>USER</dc:creator>
  <cp:lastModifiedBy>USER</cp:lastModifiedBy>
  <cp:revision>26</cp:revision>
  <dcterms:created xsi:type="dcterms:W3CDTF">2021-03-16T12:34:09Z</dcterms:created>
  <dcterms:modified xsi:type="dcterms:W3CDTF">2021-03-16T17:19:43Z</dcterms:modified>
</cp:coreProperties>
</file>